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6" r:id="rId6"/>
    <p:sldId id="264" r:id="rId7"/>
    <p:sldId id="262" r:id="rId8"/>
    <p:sldId id="267" r:id="rId9"/>
    <p:sldId id="260" r:id="rId10"/>
    <p:sldId id="259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557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7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36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70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6169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46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0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2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351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9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6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8CE3007-0746-4257-A347-3FA241FFC26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36DD5DD-2B77-4BE5-BE58-881FBF6A73C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2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0079681694900647" TargetMode="External"/><Relationship Id="rId2" Type="http://schemas.openxmlformats.org/officeDocument/2006/relationships/hyperlink" Target="https://en.wikipedia.org/wiki/Rolling_resistance#Primary_ca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rsonal.math.ubc.ca/~njb/Research/rolli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821AC4-2A51-1908-9C0B-98ECA6E6B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803495"/>
            <a:ext cx="8361229" cy="2098226"/>
          </a:xfrm>
        </p:spPr>
        <p:txBody>
          <a:bodyPr/>
          <a:lstStyle/>
          <a:p>
            <a:r>
              <a:rPr lang="sk-SK" sz="5400" dirty="0"/>
              <a:t>17. Spomaľovací pás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7615CA1-AF52-AC48-DD7A-2DE45EAC3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418361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Katarína </a:t>
            </a:r>
            <a:r>
              <a:rPr lang="sk-SK" dirty="0" err="1"/>
              <a:t>Revická</a:t>
            </a:r>
            <a:endParaRPr lang="sk-SK" dirty="0"/>
          </a:p>
          <a:p>
            <a:r>
              <a:rPr lang="sk-SK" dirty="0"/>
              <a:t>Úvodné sústredenie TMF</a:t>
            </a:r>
          </a:p>
          <a:p>
            <a:r>
              <a:rPr lang="sk-SK" dirty="0"/>
              <a:t>14.-15.10.2022</a:t>
            </a:r>
          </a:p>
          <a:p>
            <a:r>
              <a:rPr lang="sk-SK" dirty="0"/>
              <a:t>Bratislava</a:t>
            </a:r>
          </a:p>
        </p:txBody>
      </p:sp>
    </p:spTree>
    <p:extLst>
      <p:ext uri="{BB962C8B-B14F-4D97-AF65-F5344CB8AC3E}">
        <p14:creationId xmlns:p14="http://schemas.microsoft.com/office/powerpoint/2010/main" val="16588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D21FFD-8F12-6FA9-121B-E918A9C4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229553"/>
            <a:ext cx="9601200" cy="1485900"/>
          </a:xfrm>
        </p:spPr>
        <p:txBody>
          <a:bodyPr/>
          <a:lstStyle/>
          <a:p>
            <a:r>
              <a:rPr lang="sk-SK" dirty="0"/>
              <a:t>Parametre na skúmanie </a:t>
            </a:r>
          </a:p>
        </p:txBody>
      </p:sp>
      <p:pic>
        <p:nvPicPr>
          <p:cNvPr id="4" name="Picture 2" descr="What is Sand? | 27 Types of Sand ( Classification of Sand )">
            <a:extLst>
              <a:ext uri="{FF2B5EF4-FFF2-40B4-BE49-F238E27FC236}">
                <a16:creationId xmlns:a16="http://schemas.microsoft.com/office/drawing/2014/main" xmlns="" id="{66E0B30A-4AA5-FD50-978E-F44844662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3"/>
          <a:stretch/>
        </p:blipFill>
        <p:spPr bwMode="auto">
          <a:xfrm>
            <a:off x="3576956" y="1181214"/>
            <a:ext cx="8322310" cy="52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A86CBA96-D8EB-BF8B-333B-7949AA741F61}"/>
              </a:ext>
            </a:extLst>
          </p:cNvPr>
          <p:cNvSpPr txBox="1"/>
          <p:nvPr/>
        </p:nvSpPr>
        <p:spPr>
          <a:xfrm>
            <a:off x="1057275" y="1181214"/>
            <a:ext cx="23063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/>
              <a:t>PIESOK </a:t>
            </a:r>
          </a:p>
          <a:p>
            <a:endParaRPr lang="sk-SK" sz="2000" dirty="0"/>
          </a:p>
          <a:p>
            <a:pPr marL="285750" indent="-285750">
              <a:buFontTx/>
              <a:buChar char="-"/>
            </a:pPr>
            <a:r>
              <a:rPr lang="sk-SK" sz="2200" b="1" dirty="0"/>
              <a:t>veľkosť a drsnosť zrniečok </a:t>
            </a:r>
          </a:p>
          <a:p>
            <a:pPr marL="285750" indent="-285750">
              <a:buFontTx/>
              <a:buChar char="-"/>
            </a:pPr>
            <a:r>
              <a:rPr lang="sk-SK" sz="2200" b="1" dirty="0"/>
              <a:t>vlhkosť piesku </a:t>
            </a:r>
            <a:r>
              <a:rPr lang="sk-SK" sz="2200" dirty="0"/>
              <a:t>– väčšia vlhkosť spôsobí väčšiu priľnavosť piesku ku guli </a:t>
            </a:r>
          </a:p>
          <a:p>
            <a:pPr marL="285750" indent="-285750">
              <a:buFontTx/>
              <a:buChar char="-"/>
            </a:pPr>
            <a:r>
              <a:rPr lang="sk-SK" sz="2200" b="1" dirty="0"/>
              <a:t>zloženie piesku </a:t>
            </a:r>
            <a:r>
              <a:rPr lang="sk-SK" sz="2200" dirty="0"/>
              <a:t>(rôzne minerály) </a:t>
            </a:r>
          </a:p>
          <a:p>
            <a:pPr marL="285750" indent="-285750">
              <a:buFontTx/>
              <a:buChar char="-"/>
            </a:pPr>
            <a:r>
              <a:rPr lang="sk-SK" sz="2200" dirty="0"/>
              <a:t>rôzne trecie koeficienty </a:t>
            </a:r>
            <a:br>
              <a:rPr lang="sk-SK" sz="2200" dirty="0"/>
            </a:b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3270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64E4A3-5CD6-8DDF-F9FC-652769A0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16" y="136600"/>
            <a:ext cx="9601200" cy="1485900"/>
          </a:xfrm>
        </p:spPr>
        <p:txBody>
          <a:bodyPr/>
          <a:lstStyle/>
          <a:p>
            <a:r>
              <a:rPr lang="sk-SK" dirty="0"/>
              <a:t>Návrh aparatúry 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C82DB7C2-1ECB-1716-AF70-413FCE17A739}"/>
              </a:ext>
            </a:extLst>
          </p:cNvPr>
          <p:cNvSpPr txBox="1"/>
          <p:nvPr/>
        </p:nvSpPr>
        <p:spPr>
          <a:xfrm>
            <a:off x="1266567" y="3881737"/>
            <a:ext cx="10682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/>
              <a:t>Naklonená rovina s  nastaviteľným uhlom </a:t>
            </a:r>
            <a:r>
              <a:rPr lang="el-GR" sz="2400" dirty="0"/>
              <a:t>α</a:t>
            </a:r>
            <a:r>
              <a:rPr lang="sk-SK" sz="2400" dirty="0"/>
              <a:t> – udelí guli počiatočnú rýchlosť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Horizontálna rovina, na ktorej sa rýchlosť gule ustáli a vieme odmerať jej počiatočnú rýchlosť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Nádoba s pieskom s dostatočnou hĺbkou, aby sa guľa pri pohybe nedotýkala dna nádoby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Meranie koeficientu trenia pre rôzne polomery gulí a rôzne druhy piesku</a:t>
            </a:r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xmlns="" id="{D2CFEAE9-6B41-8895-E84F-B4A0C8DD0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83"/>
          <a:stretch/>
        </p:blipFill>
        <p:spPr>
          <a:xfrm>
            <a:off x="2656456" y="879550"/>
            <a:ext cx="7682278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170B47-A349-F51E-6750-664DB290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7650"/>
            <a:ext cx="9601200" cy="1485900"/>
          </a:xfrm>
        </p:spPr>
        <p:txBody>
          <a:bodyPr/>
          <a:lstStyle/>
          <a:p>
            <a:r>
              <a:rPr lang="sk-SK" dirty="0" err="1"/>
              <a:t>Resources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9AECD1D-8440-475F-59C9-FFB791E1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49680"/>
            <a:ext cx="9601200" cy="3581400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https://en.wikipedia.org/wiki/Rolling_resistance#Primary_cause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https://www.sciencedirect.com/science/article/pii/0079681694900647</a:t>
            </a:r>
            <a:r>
              <a:rPr lang="sk-SK" dirty="0"/>
              <a:t> </a:t>
            </a:r>
          </a:p>
          <a:p>
            <a:r>
              <a:rPr lang="sk-SK" dirty="0">
                <a:hlinkClick r:id="rId4"/>
              </a:rPr>
              <a:t>https://personal.math.ubc.ca/~njb/Research/rollit.pdf</a:t>
            </a:r>
            <a:endParaRPr lang="sk-SK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Origins of rolling friction</a:t>
            </a:r>
            <a:r>
              <a:rPr lang="sk-SK" dirty="0">
                <a:latin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</a:rPr>
              <a:t> Rod Cross</a:t>
            </a:r>
            <a:r>
              <a:rPr lang="sk-SK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</a:rPr>
              <a:t> 2017</a:t>
            </a:r>
            <a:r>
              <a:rPr lang="sk-SK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</a:rPr>
              <a:t> Phys. Educ.52 055001</a:t>
            </a:r>
            <a:r>
              <a:rPr lang="sk-SK" b="0" i="0" dirty="0">
                <a:effectLst/>
                <a:latin typeface="Arial" panose="020B0604020202020204" pitchFamily="34" charset="0"/>
              </a:rPr>
              <a:t> </a:t>
            </a:r>
            <a:r>
              <a:rPr lang="sk-SK" dirty="0"/>
              <a:t>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Valuation of coefficient of rolling friction by the</a:t>
            </a:r>
            <a:r>
              <a:rPr lang="sk-SK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inclined plane method</a:t>
            </a:r>
            <a:r>
              <a:rPr lang="sk-SK" b="0" i="0" dirty="0"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work of the frictional force in rolling motion</a:t>
            </a:r>
            <a:r>
              <a:rPr lang="sk-SK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</a:rPr>
              <a:t> C</a:t>
            </a:r>
            <a:r>
              <a:rPr lang="sk-SK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Carnero</a:t>
            </a:r>
            <a:r>
              <a:rPr lang="en-US" b="0" i="0" dirty="0">
                <a:effectLst/>
                <a:latin typeface="Arial" panose="020B0604020202020204" pitchFamily="34" charset="0"/>
              </a:rPr>
              <a:t>, J</a:t>
            </a:r>
            <a:r>
              <a:rPr lang="sk-SK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effectLst/>
                <a:latin typeface="Arial" panose="020B0604020202020204" pitchFamily="34" charset="0"/>
              </a:rPr>
              <a:t> Aguiar and </a:t>
            </a:r>
            <a:r>
              <a:rPr lang="sk-SK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J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Hierrezuelo</a:t>
            </a:r>
            <a:endParaRPr lang="sk-SK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Sliding and rolling: the physics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a rolling ball</a:t>
            </a:r>
            <a:r>
              <a:rPr lang="sk-SK" b="0" i="0" dirty="0"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J</a:t>
            </a:r>
            <a:r>
              <a:rPr lang="sk-SK" b="0" i="0" dirty="0">
                <a:effectLst/>
                <a:latin typeface="Times New Roman" panose="02020603050405020304" pitchFamily="18" charset="0"/>
              </a:rPr>
              <a:t>.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Hierrezuelo</a:t>
            </a:r>
            <a:endParaRPr lang="sk-SK" b="0" i="0" dirty="0"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5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AD26D4-5291-BA68-9881-4F92D34B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476249"/>
            <a:ext cx="9601200" cy="1485900"/>
          </a:xfrm>
        </p:spPr>
        <p:txBody>
          <a:bodyPr/>
          <a:lstStyle/>
          <a:p>
            <a:r>
              <a:rPr lang="sk-SK" dirty="0"/>
              <a:t>Zadanie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E7DFDE0-FCF3-8C0A-326F-61219A5F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0800"/>
            <a:ext cx="3860800" cy="5659120"/>
          </a:xfrm>
        </p:spPr>
        <p:txBody>
          <a:bodyPr>
            <a:normAutofit/>
          </a:bodyPr>
          <a:lstStyle/>
          <a:p>
            <a:r>
              <a:rPr lang="sk-SK" sz="2400" i="0" dirty="0">
                <a:solidFill>
                  <a:schemeClr val="tx1"/>
                </a:solidFill>
                <a:effectLst/>
                <a:latin typeface="+mj-lt"/>
              </a:rPr>
              <a:t>Pás vyplnený pieskom </a:t>
            </a:r>
            <a:r>
              <a:rPr lang="sk-SK" sz="2400" b="1" i="0" dirty="0">
                <a:solidFill>
                  <a:schemeClr val="tx1"/>
                </a:solidFill>
                <a:effectLst/>
                <a:latin typeface="+mj-lt"/>
              </a:rPr>
              <a:t>spôsobuje stratu kinetickej energie pohybujúceho sa vozidla</a:t>
            </a:r>
            <a:r>
              <a:rPr lang="sk-SK" sz="2400" i="0" dirty="0">
                <a:solidFill>
                  <a:schemeClr val="tx1"/>
                </a:solidFill>
                <a:effectLst/>
                <a:latin typeface="+mj-lt"/>
              </a:rPr>
              <a:t>. Aká </a:t>
            </a:r>
            <a:r>
              <a:rPr lang="sk-SK" sz="2400" b="1" i="0" dirty="0">
                <a:solidFill>
                  <a:schemeClr val="tx1"/>
                </a:solidFill>
                <a:effectLst/>
                <a:latin typeface="+mj-lt"/>
              </a:rPr>
              <a:t>dĺžka pásu </a:t>
            </a:r>
            <a:r>
              <a:rPr lang="sk-SK" sz="2400" i="0" dirty="0">
                <a:solidFill>
                  <a:schemeClr val="tx1"/>
                </a:solidFill>
                <a:effectLst/>
                <a:latin typeface="+mj-lt"/>
              </a:rPr>
              <a:t>je potrebná na to, aby takéto zariadenie </a:t>
            </a:r>
            <a:r>
              <a:rPr lang="sk-SK" sz="2400" b="1" i="0" dirty="0">
                <a:solidFill>
                  <a:schemeClr val="tx1"/>
                </a:solidFill>
                <a:effectLst/>
                <a:latin typeface="+mj-lt"/>
              </a:rPr>
              <a:t>úplne zastavilo pasívne sa pohybujúci objekt </a:t>
            </a:r>
            <a:r>
              <a:rPr lang="sk-SK" sz="2400" i="0" dirty="0">
                <a:solidFill>
                  <a:schemeClr val="tx1"/>
                </a:solidFill>
                <a:effectLst/>
                <a:latin typeface="+mj-lt"/>
              </a:rPr>
              <a:t>(napr. guľu)? Od akých </a:t>
            </a:r>
            <a:r>
              <a:rPr lang="sk-SK" sz="2400" b="1" i="0" dirty="0">
                <a:solidFill>
                  <a:schemeClr val="tx1"/>
                </a:solidFill>
                <a:effectLst/>
                <a:latin typeface="+mj-lt"/>
              </a:rPr>
              <a:t>parametrov</a:t>
            </a:r>
            <a:r>
              <a:rPr lang="sk-SK" sz="2400" i="0" dirty="0">
                <a:solidFill>
                  <a:schemeClr val="tx1"/>
                </a:solidFill>
                <a:effectLst/>
                <a:latin typeface="+mj-lt"/>
              </a:rPr>
              <a:t> závisí táto dĺžka?  </a:t>
            </a:r>
            <a:endParaRPr lang="sk-SK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Zahrajte si Petang! | Sportino">
            <a:extLst>
              <a:ext uri="{FF2B5EF4-FFF2-40B4-BE49-F238E27FC236}">
                <a16:creationId xmlns:a16="http://schemas.microsoft.com/office/drawing/2014/main" xmlns="" id="{259276DC-FC20-44C9-B031-891F5B8F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0" y="973667"/>
            <a:ext cx="6997700" cy="46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29B593-E9D2-3F42-0AEF-8C53E9B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257176"/>
            <a:ext cx="9601200" cy="1485900"/>
          </a:xfrm>
        </p:spPr>
        <p:txBody>
          <a:bodyPr/>
          <a:lstStyle/>
          <a:p>
            <a:r>
              <a:rPr lang="sk-SK" dirty="0"/>
              <a:t>Rozbor zadania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8D422BE-ADF2-9F5A-5F7C-426CE937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439546"/>
            <a:ext cx="4612640" cy="5418454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Pás s </a:t>
            </a:r>
            <a:r>
              <a:rPr lang="sk-SK" sz="2400" b="1" dirty="0"/>
              <a:t>pieskom</a:t>
            </a:r>
          </a:p>
          <a:p>
            <a:r>
              <a:rPr lang="sk-SK" sz="2400" b="1" dirty="0"/>
              <a:t>Pasívne sa pohybujúce teleso </a:t>
            </a:r>
            <a:r>
              <a:rPr lang="sk-SK" sz="2400" dirty="0"/>
              <a:t>→ pohybujúce sa bez pohonu, hnané len zotrvačnosťou, napr. lopta, guľa</a:t>
            </a:r>
          </a:p>
          <a:p>
            <a:r>
              <a:rPr lang="sk-SK" sz="2400" b="1" dirty="0"/>
              <a:t>Úplne zastaviť pohyb </a:t>
            </a:r>
            <a:r>
              <a:rPr lang="sk-SK" sz="2400" dirty="0"/>
              <a:t>telesa </a:t>
            </a:r>
          </a:p>
          <a:p>
            <a:r>
              <a:rPr lang="sk-SK" sz="2400" dirty="0"/>
              <a:t>Parametre, na ktorých závisí dĺžka pásu </a:t>
            </a:r>
            <a:br>
              <a:rPr lang="sk-SK" sz="2400" dirty="0"/>
            </a:br>
            <a:r>
              <a:rPr lang="sk-SK" sz="2400" dirty="0"/>
              <a:t>- hmotnosť gule</a:t>
            </a:r>
            <a:br>
              <a:rPr lang="sk-SK" sz="2400" dirty="0"/>
            </a:br>
            <a:r>
              <a:rPr lang="sk-SK" sz="2400" dirty="0"/>
              <a:t>- polomer gule</a:t>
            </a:r>
            <a:br>
              <a:rPr lang="sk-SK" sz="2400" dirty="0"/>
            </a:br>
            <a:r>
              <a:rPr lang="sk-SK" sz="2400" dirty="0"/>
              <a:t>- počiatočná rýchlosť gule</a:t>
            </a:r>
            <a:br>
              <a:rPr lang="sk-SK" sz="2400" dirty="0"/>
            </a:br>
            <a:r>
              <a:rPr lang="sk-SK" sz="2400" dirty="0"/>
              <a:t>- druh piesku ... </a:t>
            </a:r>
          </a:p>
          <a:p>
            <a:r>
              <a:rPr lang="sk-SK" sz="2400" dirty="0"/>
              <a:t> Kľúčový koncept úlohy: </a:t>
            </a:r>
            <a:br>
              <a:rPr lang="sk-SK" sz="2400" dirty="0"/>
            </a:br>
            <a:r>
              <a:rPr lang="sk-SK" sz="2400" b="1" dirty="0"/>
              <a:t>VALIVÉ TRENIE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2" name="Picture 4" descr="4-6: Rotational Work, Energy, Power">
            <a:extLst>
              <a:ext uri="{FF2B5EF4-FFF2-40B4-BE49-F238E27FC236}">
                <a16:creationId xmlns:a16="http://schemas.microsoft.com/office/drawing/2014/main" xmlns="" id="{9ED1F656-2D74-58C9-0CF7-E9E57D55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1519557"/>
            <a:ext cx="6623195" cy="39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C2A155-9642-3030-27E7-56E5CA94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52666"/>
            <a:ext cx="9601200" cy="1485900"/>
          </a:xfrm>
        </p:spPr>
        <p:txBody>
          <a:bodyPr/>
          <a:lstStyle/>
          <a:p>
            <a:r>
              <a:rPr lang="sk-SK" dirty="0"/>
              <a:t>Valivé trenie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A25B3F4-5BDB-C487-C2EE-3C53D8A5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80" y="1353613"/>
            <a:ext cx="4366211" cy="415077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8AFFE2F2-D691-1B7D-77E6-A95D69ACBEEA}"/>
              </a:ext>
            </a:extLst>
          </p:cNvPr>
          <p:cNvSpPr txBox="1"/>
          <p:nvPr/>
        </p:nvSpPr>
        <p:spPr>
          <a:xfrm>
            <a:off x="960195" y="973023"/>
            <a:ext cx="6730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/>
              <a:t>Tvrdá guľa sa pohybuje po mäkkej podložke </a:t>
            </a:r>
            <a:br>
              <a:rPr lang="sk-SK" sz="2400" dirty="0"/>
            </a:br>
            <a:r>
              <a:rPr lang="sk-SK" sz="2400" dirty="0"/>
              <a:t>→ podložka tlačí na guľu reakčnou normálovou silou 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b="1" dirty="0"/>
              <a:t>Pôsobisko reakčnej sily N je posunuté voči ťažisku </a:t>
            </a:r>
            <a:r>
              <a:rPr lang="sk-SK" sz="2400" dirty="0"/>
              <a:t>→ guľa sa zabára a brázdi povrch </a:t>
            </a:r>
            <a:br>
              <a:rPr lang="sk-SK" sz="2400" dirty="0"/>
            </a:br>
            <a:r>
              <a:rPr lang="sk-SK" sz="2400" dirty="0"/>
              <a:t>→ </a:t>
            </a:r>
            <a:r>
              <a:rPr lang="sk-SK" sz="2400" b="1" dirty="0"/>
              <a:t>na prednej strane gule pôsobí väčšia sila ako na zadnej strane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/>
              <a:t>Predná strana sa pri pohybe stláča a zadná strana sa rozpína, keď opustí povrch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b="1" dirty="0"/>
              <a:t>Sila stláčania je väčšia ako sila rozpínania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→ </a:t>
            </a:r>
            <a:r>
              <a:rPr lang="sk-SK" sz="2400" dirty="0" err="1"/>
              <a:t>hysteréza</a:t>
            </a:r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/>
              <a:t>Normálová reakčná sila pôsobí pozdĺž celej dotykovej plochy, ale na strane pohybu je väčšia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b="1" dirty="0"/>
              <a:t>Deformácia gule spôsobuje straty energie 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→ premena na teplo</a:t>
            </a:r>
          </a:p>
        </p:txBody>
      </p:sp>
    </p:spTree>
    <p:extLst>
      <p:ext uri="{BB962C8B-B14F-4D97-AF65-F5344CB8AC3E}">
        <p14:creationId xmlns:p14="http://schemas.microsoft.com/office/powerpoint/2010/main" val="22587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EF4AB6-E042-E2DF-4097-BBBA9636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178129"/>
            <a:ext cx="9601200" cy="1485900"/>
          </a:xfrm>
        </p:spPr>
        <p:txBody>
          <a:bodyPr/>
          <a:lstStyle/>
          <a:p>
            <a:r>
              <a:rPr lang="sk-SK" dirty="0"/>
              <a:t>Koncept valivého trenia na mäkkom povrchu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4523AB61-31D7-A6B6-46A1-A0F800F86E01}"/>
              </a:ext>
            </a:extLst>
          </p:cNvPr>
          <p:cNvSpPr txBox="1"/>
          <p:nvPr/>
        </p:nvSpPr>
        <p:spPr>
          <a:xfrm>
            <a:off x="876300" y="1531949"/>
            <a:ext cx="58089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dirty="0">
                <a:solidFill>
                  <a:schemeClr val="tx1"/>
                </a:solidFill>
              </a:rPr>
              <a:t>Horná časť gule ťahá dopredu dotykovú plochu, takže povrch ťahá objekt vzad (3. Newtonov zákon)</a:t>
            </a:r>
            <a:br>
              <a:rPr lang="sk-SK" sz="2200" dirty="0">
                <a:solidFill>
                  <a:schemeClr val="tx1"/>
                </a:solidFill>
              </a:rPr>
            </a:br>
            <a:endParaRPr lang="sk-SK" sz="2200" b="0" i="0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chemeClr val="tx1"/>
                </a:solidFill>
              </a:rPr>
              <a:t>Nie celá dotyková plocha je v pokoji </a:t>
            </a:r>
            <a:r>
              <a:rPr lang="sk-SK" sz="2200" dirty="0">
                <a:solidFill>
                  <a:schemeClr val="tx1"/>
                </a:solidFill>
              </a:rPr>
              <a:t>→ nový materiál gule je ukladaný na povrch, keď sa kotúľa vpred, kým materiál zo zadnej strany gule sa z povrchu dvíha</a:t>
            </a:r>
            <a:br>
              <a:rPr lang="sk-SK" sz="2200" dirty="0">
                <a:solidFill>
                  <a:schemeClr val="tx1"/>
                </a:solidFill>
              </a:rPr>
            </a:br>
            <a:endParaRPr lang="sk-SK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dirty="0">
                <a:solidFill>
                  <a:schemeClr val="tx1"/>
                </a:solidFill>
              </a:rPr>
              <a:t>Body na dotykovej ploche z prednej a zadnej hranice plochy sú v </a:t>
            </a:r>
            <a:r>
              <a:rPr lang="sk-SK" sz="2200" dirty="0" smtClean="0">
                <a:solidFill>
                  <a:schemeClr val="tx1"/>
                </a:solidFill>
              </a:rPr>
              <a:t>pohybe, </a:t>
            </a:r>
            <a:r>
              <a:rPr lang="sk-SK" sz="2200" smtClean="0">
                <a:solidFill>
                  <a:schemeClr val="tx1"/>
                </a:solidFill>
              </a:rPr>
              <a:t>kým stred </a:t>
            </a:r>
            <a:r>
              <a:rPr lang="sk-SK" sz="2200" dirty="0" smtClean="0">
                <a:solidFill>
                  <a:schemeClr val="tx1"/>
                </a:solidFill>
              </a:rPr>
              <a:t>je  v pokoji</a:t>
            </a:r>
            <a:r>
              <a:rPr lang="sk-SK" sz="2200" dirty="0">
                <a:solidFill>
                  <a:schemeClr val="tx1"/>
                </a:solidFill>
              </a:rPr>
              <a:t>, keď sa guľa hýbe vpred</a:t>
            </a:r>
            <a:br>
              <a:rPr lang="sk-SK" sz="2200" dirty="0">
                <a:solidFill>
                  <a:schemeClr val="tx1"/>
                </a:solidFill>
              </a:rPr>
            </a:br>
            <a:endParaRPr lang="sk-SK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b="1" dirty="0"/>
              <a:t>V smere pohybu sa vytvára kopček, hrboľček, ktorý brzdí guľu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E89FA14-0947-3F23-920C-D1F770E57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2207" r="1377" b="1703"/>
          <a:stretch/>
        </p:blipFill>
        <p:spPr>
          <a:xfrm>
            <a:off x="7070968" y="829639"/>
            <a:ext cx="4673600" cy="370967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5D65484-D365-8360-0C05-B5C089E67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0" t="12339" r="6977"/>
          <a:stretch/>
        </p:blipFill>
        <p:spPr>
          <a:xfrm>
            <a:off x="6939279" y="4619881"/>
            <a:ext cx="5099537" cy="21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CB457A-88A7-6454-ED1E-0195CF1C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08" y="37094"/>
            <a:ext cx="9601200" cy="1485900"/>
          </a:xfrm>
        </p:spPr>
        <p:txBody>
          <a:bodyPr/>
          <a:lstStyle/>
          <a:p>
            <a:pPr algn="r"/>
            <a:r>
              <a:rPr lang="sk-SK" dirty="0"/>
              <a:t>Pohybové rovnice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1D401C07-F2ED-0111-483B-F89FA6405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1815" y="37094"/>
                <a:ext cx="2951480" cy="21919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k-SK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𝑭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r>
                      <a:rPr lang="sk-SK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𝑴</m:t>
                    </m:r>
                    <m:f>
                      <m:fPr>
                        <m:ctrlPr>
                          <a:rPr lang="sk-SK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sk-SK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sk-SK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sk-SK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sk-SK" sz="2400" b="1" i="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𝐅𝐑</m:t>
                    </m:r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𝐍𝐃</m:t>
                    </m:r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𝐈</m:t>
                    </m:r>
                    <m:f>
                      <m:fPr>
                        <m:ctrlPr>
                          <a:rPr lang="sk-SK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𝛚</m:t>
                        </m:r>
                      </m:num>
                      <m:den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endParaRPr lang="sk-SK" sz="2400" b="1" i="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𝛍</m:t>
                    </m:r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𝐅</m:t>
                        </m:r>
                      </m:num>
                      <m:den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𝐍</m:t>
                        </m:r>
                      </m:den>
                    </m:f>
                    <m:r>
                      <a:rPr lang="sk-SK" sz="2400" b="1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r>
                          <a:rPr lang="sk-SK" sz="2400" b="1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𝐑</m:t>
                        </m:r>
                        <m:d>
                          <m:dPr>
                            <m:ctrlPr>
                              <a:rPr lang="sk-SK" sz="2400" b="1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400" b="1" i="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sk-SK" sz="2400" b="1" i="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k-SK" sz="2400" b="1" i="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den>
                    </m:f>
                  </m:oMath>
                </a14:m>
                <a:endParaRPr lang="sk-SK" sz="2400" b="1" i="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D401C07-F2ED-0111-483B-F89FA6405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1815" y="37094"/>
                <a:ext cx="2951480" cy="21919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xmlns="" id="{3EB8BD37-E229-72FB-8C0F-97609885B9B8}"/>
                  </a:ext>
                </a:extLst>
              </p:cNvPr>
              <p:cNvSpPr txBox="1"/>
              <p:nvPr/>
            </p:nvSpPr>
            <p:spPr>
              <a:xfrm>
                <a:off x="939801" y="2259066"/>
                <a:ext cx="6242907" cy="473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M – hmotnosť gule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R – polomer gule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D – rameno normálovej sily (kolmá vzdialenosť normálovej sily od ťažiska)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400" dirty="0">
                    <a:solidFill>
                      <a:schemeClr val="tx1"/>
                    </a:solidFill>
                  </a:rPr>
                  <a:t>ω</a:t>
                </a: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 – uhlová rýchlosť gule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dirty="0">
                    <a:solidFill>
                      <a:schemeClr val="tx1"/>
                    </a:solidFill>
                  </a:rPr>
                  <a:t>v – obvodová rýchlosť (</a:t>
                </a:r>
                <a14:m>
                  <m:oMath xmlns:m="http://schemas.openxmlformats.org/officeDocument/2006/math"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𝜔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k-SK" sz="2400" b="0" dirty="0">
                  <a:solidFill>
                    <a:schemeClr val="tx1"/>
                  </a:solidFill>
                  <a:effectLst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dirty="0">
                    <a:solidFill>
                      <a:schemeClr val="tx1"/>
                    </a:solidFill>
                  </a:rPr>
                  <a:t>N – normálová sila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F – výsledná sila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I – moment zotrvačnosti gule voči bodu, okolo ktorého sa guľa otáča (</a:t>
                </a:r>
                <a14:m>
                  <m:oMath xmlns:m="http://schemas.openxmlformats.org/officeDocument/2006/math"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sk-SK" sz="2400" b="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sk-SK" sz="2400" b="0" i="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4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k-SK" sz="2400" b="0" i="0" dirty="0">
                  <a:solidFill>
                    <a:schemeClr val="tx1"/>
                  </a:solidFill>
                  <a:effectLst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400" dirty="0">
                    <a:solidFill>
                      <a:schemeClr val="tx1"/>
                    </a:solidFill>
                  </a:rPr>
                  <a:t>μ</a:t>
                </a:r>
                <a:r>
                  <a:rPr lang="sk-SK" sz="2400" dirty="0">
                    <a:solidFill>
                      <a:schemeClr val="tx1"/>
                    </a:solidFill>
                  </a:rPr>
                  <a:t> – koeficient valivého trenia </a:t>
                </a:r>
                <a:r>
                  <a:rPr lang="sk-SK" sz="2400" b="0" i="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sk-SK" sz="2400" dirty="0"/>
              </a:p>
              <a:p>
                <a:endParaRPr lang="sk-SK" sz="2000" b="0" i="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sk-SK" dirty="0"/>
                  <a:t> </a:t>
                </a:r>
              </a:p>
            </p:txBody>
          </p:sp>
        </mc:Choice>
        <mc:Fallback xmlns="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3EB8BD37-E229-72FB-8C0F-97609885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1" y="2259066"/>
                <a:ext cx="6242907" cy="4739759"/>
              </a:xfrm>
              <a:prstGeom prst="rect">
                <a:avLst/>
              </a:prstGeom>
              <a:blipFill>
                <a:blip r:embed="rId3"/>
                <a:stretch>
                  <a:fillRect l="-1270" t="-90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42CFEB88-1F38-05B6-CF60-B7535D38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788" y="1485900"/>
            <a:ext cx="5049520" cy="5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B4F17-12C3-E734-C9CF-3A2AD107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sk-SK" dirty="0"/>
              <a:t>Valivé trenie v piesku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B857681-D540-1BAD-A99D-ED289654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Guľa sa gúľa po piesku – </a:t>
            </a:r>
            <a:r>
              <a:rPr lang="sk-SK" sz="2400" b="1" dirty="0" err="1"/>
              <a:t>granulárne</a:t>
            </a:r>
            <a:r>
              <a:rPr lang="sk-SK" sz="2400" b="1" dirty="0"/>
              <a:t> médium</a:t>
            </a:r>
            <a:r>
              <a:rPr lang="sk-SK" sz="2400" dirty="0"/>
              <a:t>, ktoré môže „tiecť“ aj bokom, a dá sa ľahko deformovať</a:t>
            </a:r>
          </a:p>
          <a:p>
            <a:r>
              <a:rPr lang="sk-SK" sz="2400" b="1" dirty="0"/>
              <a:t>Guľa sa do piesku zabára </a:t>
            </a:r>
            <a:r>
              <a:rPr lang="sk-SK" sz="2400" dirty="0"/>
              <a:t>do značnej hĺbky a ostáva tam zaseknutá – väčšia </a:t>
            </a:r>
            <a:r>
              <a:rPr lang="sk-SK" sz="2400" b="1" dirty="0"/>
              <a:t>strata energie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rolling friction">
            <a:extLst>
              <a:ext uri="{FF2B5EF4-FFF2-40B4-BE49-F238E27FC236}">
                <a16:creationId xmlns:a16="http://schemas.microsoft.com/office/drawing/2014/main" xmlns="" id="{AF7C86BD-EC32-8CDF-90A7-4256D4CE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827" y="1428750"/>
            <a:ext cx="6517065" cy="51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26FB3F-639D-AE33-A9BA-51F1A104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190499"/>
            <a:ext cx="9601200" cy="1485900"/>
          </a:xfrm>
        </p:spPr>
        <p:txBody>
          <a:bodyPr/>
          <a:lstStyle/>
          <a:p>
            <a:r>
              <a:rPr lang="sk-SK" dirty="0"/>
              <a:t>Valivé trenie v piesku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B78C36-549C-5DEC-79AE-E99BF232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1036320"/>
            <a:ext cx="4663440" cy="2763520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Reakčná sila R pôsobiaca na guľu pôsobí v bode dotyku na strane pohybu šikmo – vieme ju rozložiť na dve zložky: horizontálnu a vertikálnu (</a:t>
            </a:r>
            <a:r>
              <a:rPr lang="sk-SK" sz="2400" i="1" dirty="0" err="1"/>
              <a:t>R</a:t>
            </a:r>
            <a:r>
              <a:rPr lang="sk-SK" sz="1100" i="1" dirty="0" err="1"/>
              <a:t>x</a:t>
            </a:r>
            <a:r>
              <a:rPr lang="sk-SK" sz="2800" dirty="0"/>
              <a:t> </a:t>
            </a:r>
            <a:r>
              <a:rPr lang="sk-SK" sz="2400" dirty="0"/>
              <a:t>a </a:t>
            </a:r>
            <a:r>
              <a:rPr lang="sk-SK" sz="2400" i="1" dirty="0"/>
              <a:t>R</a:t>
            </a:r>
            <a:r>
              <a:rPr lang="sk-SK" sz="1100" i="1" dirty="0"/>
              <a:t>y</a:t>
            </a:r>
            <a:r>
              <a:rPr lang="sk-SK" sz="1100" dirty="0"/>
              <a:t> </a:t>
            </a:r>
            <a:r>
              <a:rPr lang="sk-SK" sz="2400" dirty="0"/>
              <a:t>)</a:t>
            </a:r>
          </a:p>
          <a:p>
            <a:r>
              <a:rPr lang="sk-SK" sz="2400" dirty="0"/>
              <a:t>Zložka R, ktorá pôsobí proti rotačnému pohybu je práve </a:t>
            </a:r>
            <a:r>
              <a:rPr lang="sk-SK" sz="2400" i="1" dirty="0" err="1"/>
              <a:t>R</a:t>
            </a:r>
            <a:r>
              <a:rPr lang="sk-SK" sz="1200" i="1" dirty="0" err="1"/>
              <a:t>x</a:t>
            </a:r>
            <a:r>
              <a:rPr lang="sk-SK" sz="2800" i="1" dirty="0"/>
              <a:t> 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E2A0419-C193-F932-412E-7E9528697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3" t="5193" r="12530" b="4361"/>
          <a:stretch/>
        </p:blipFill>
        <p:spPr>
          <a:xfrm>
            <a:off x="5603240" y="933449"/>
            <a:ext cx="6151322" cy="3055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lokTextu 10">
                <a:extLst>
                  <a:ext uri="{FF2B5EF4-FFF2-40B4-BE49-F238E27FC236}">
                    <a16:creationId xmlns:a16="http://schemas.microsoft.com/office/drawing/2014/main" xmlns="" id="{42BF28B3-EBF8-1853-408A-C3358075812E}"/>
                  </a:ext>
                </a:extLst>
              </p:cNvPr>
              <p:cNvSpPr txBox="1"/>
              <p:nvPr/>
            </p:nvSpPr>
            <p:spPr>
              <a:xfrm>
                <a:off x="944880" y="4187819"/>
                <a:ext cx="10891520" cy="221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200" dirty="0"/>
                  <a:t>Po aproximáciách (málo deformovateľná guľa, kde h=r, valenie bez šmýkania), môžeme určiť silu, ktorá spomaľuje guľu:</a:t>
                </a:r>
              </a:p>
              <a:p>
                <a14:m>
                  <m:oMath xmlns:m="http://schemas.openxmlformats.org/officeDocument/2006/math">
                    <m:r>
                      <a:rPr lang="sk-SK" sz="22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sk-SK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k-SK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sk-SK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k-S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k-S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k-S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sty m:val="p"/>
                      </m:rPr>
                      <a:rPr lang="sk-SK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Mg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sk-SK" sz="2200" dirty="0"/>
                  <a:t>, </a:t>
                </a:r>
              </a:p>
              <a:p>
                <a:r>
                  <a:rPr lang="sk-SK" sz="2200" dirty="0"/>
                  <a:t>kde </a:t>
                </a:r>
                <a:r>
                  <a:rPr lang="sk-SK" sz="2200" i="1" dirty="0"/>
                  <a:t>M</a:t>
                </a:r>
                <a:r>
                  <a:rPr lang="sk-SK" sz="2200" dirty="0"/>
                  <a:t> je hmotnosť gule, </a:t>
                </a:r>
                <a:r>
                  <a:rPr lang="sk-SK" sz="2200" i="1" dirty="0"/>
                  <a:t>g</a:t>
                </a:r>
                <a:r>
                  <a:rPr lang="sk-SK" sz="2200" dirty="0"/>
                  <a:t> je tiažové zrýchlenie a </a:t>
                </a:r>
                <a:r>
                  <a:rPr lang="el-GR" sz="2200" i="1" dirty="0">
                    <a:cs typeface="Times New Roman" panose="02020603050405020304" pitchFamily="18" charset="0"/>
                  </a:rPr>
                  <a:t>θ</a:t>
                </a:r>
                <a:r>
                  <a:rPr lang="sk-SK" sz="2200" dirty="0">
                    <a:cs typeface="Times New Roman" panose="02020603050405020304" pitchFamily="18" charset="0"/>
                  </a:rPr>
                  <a:t> je uhol medzi spojnicou bodu dotyku v smere pohybu gule A´ a stredu gule CM (úsečka A´CM)  a tiažovou silou gule W</a:t>
                </a:r>
                <a:endParaRPr lang="sk-SK" sz="2200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11" name="BlokTextu 10">
                <a:extLst>
                  <a:ext uri="{FF2B5EF4-FFF2-40B4-BE49-F238E27FC236}">
                    <a16:creationId xmlns:a16="http://schemas.microsoft.com/office/drawing/2014/main" id="{42BF28B3-EBF8-1853-408A-C33580758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4187819"/>
                <a:ext cx="10891520" cy="2216697"/>
              </a:xfrm>
              <a:prstGeom prst="rect">
                <a:avLst/>
              </a:prstGeom>
              <a:blipFill>
                <a:blip r:embed="rId3"/>
                <a:stretch>
                  <a:fillRect l="-727" t="-192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F43232-FD24-C389-71D5-A3A1C467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247650"/>
            <a:ext cx="9601200" cy="1485900"/>
          </a:xfrm>
        </p:spPr>
        <p:txBody>
          <a:bodyPr/>
          <a:lstStyle/>
          <a:p>
            <a:r>
              <a:rPr lang="sk-SK" dirty="0"/>
              <a:t>Parametre na skúmanie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xmlns="" id="{40F55B6B-CD29-2262-5C6B-03655C7AF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6325" y="1222118"/>
                <a:ext cx="6565831" cy="53882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k-SK" sz="2200" b="1" dirty="0"/>
                  <a:t>GUĽA</a:t>
                </a:r>
              </a:p>
              <a:p>
                <a:pPr>
                  <a:buFontTx/>
                  <a:buChar char="-"/>
                </a:pPr>
                <a:r>
                  <a:rPr lang="sk-SK" sz="2200" b="1" dirty="0"/>
                  <a:t>materiál gule </a:t>
                </a:r>
                <a:r>
                  <a:rPr lang="sk-SK" sz="2200" dirty="0"/>
                  <a:t>– rôzne trecie koeficienty</a:t>
                </a:r>
              </a:p>
              <a:p>
                <a:pPr>
                  <a:buFontTx/>
                  <a:buChar char="-"/>
                </a:pPr>
                <a:r>
                  <a:rPr lang="sk-SK" sz="2200" b="1" dirty="0"/>
                  <a:t> hmotnosť gule </a:t>
                </a:r>
                <a:r>
                  <a:rPr lang="sk-SK" sz="2200" b="1" i="1" dirty="0"/>
                  <a:t>M</a:t>
                </a:r>
                <a:r>
                  <a:rPr lang="sk-SK" sz="2200" b="1" dirty="0"/>
                  <a:t> </a:t>
                </a:r>
                <a:r>
                  <a:rPr lang="sk-SK" sz="2200" dirty="0"/>
                  <a:t>– čím väčšia, tým väčšia trecia sila </a:t>
                </a:r>
              </a:p>
              <a:p>
                <a:pPr>
                  <a:buFontTx/>
                  <a:buChar char="-"/>
                </a:pPr>
                <a:r>
                  <a:rPr lang="sk-SK" sz="2200" b="1" dirty="0"/>
                  <a:t>polomer gule </a:t>
                </a:r>
                <a:r>
                  <a:rPr lang="sk-SK" sz="2200" b="1" i="1" dirty="0"/>
                  <a:t>R</a:t>
                </a:r>
                <a:r>
                  <a:rPr lang="sk-SK" sz="2200" b="1" dirty="0"/>
                  <a:t> </a:t>
                </a:r>
                <a:r>
                  <a:rPr lang="sk-SK" sz="2200" dirty="0"/>
                  <a:t>– trecia sila je nepriamo úmerná polomeru gule</a:t>
                </a:r>
              </a:p>
              <a:p>
                <a:pPr>
                  <a:buFontTx/>
                  <a:buChar char="-"/>
                </a:pPr>
                <a:r>
                  <a:rPr lang="sk-SK" sz="2200" b="1" dirty="0"/>
                  <a:t>moment zotrvačnosti gule </a:t>
                </a:r>
                <a:r>
                  <a:rPr lang="sk-SK" sz="2200" b="1" i="1" dirty="0"/>
                  <a:t>I</a:t>
                </a:r>
                <a:r>
                  <a:rPr lang="sk-SK" sz="2200" i="1" dirty="0"/>
                  <a:t> </a:t>
                </a:r>
                <a:r>
                  <a:rPr lang="sk-SK" sz="2200" dirty="0"/>
                  <a:t>– rozloženie hmotnosti vplýva na rotačný pohyb </a:t>
                </a:r>
              </a:p>
              <a:p>
                <a:pPr>
                  <a:buFontTx/>
                  <a:buChar char="-"/>
                </a:pPr>
                <a:r>
                  <a:rPr lang="sk-SK" sz="2200" b="1" dirty="0"/>
                  <a:t>počiatočná rýchlosť gule </a:t>
                </a:r>
                <a:r>
                  <a:rPr lang="sk-SK" sz="2200" b="1" i="1" dirty="0"/>
                  <a:t>v , </a:t>
                </a:r>
                <a:r>
                  <a:rPr lang="sk-SK" sz="2200" b="1" dirty="0"/>
                  <a:t>uhlová rýchlosť </a:t>
                </a:r>
                <a:r>
                  <a:rPr lang="el-GR" sz="2200" b="1" i="1" dirty="0"/>
                  <a:t>ω</a:t>
                </a:r>
                <a:r>
                  <a:rPr lang="sk-SK" sz="2200" dirty="0"/>
                  <a:t>– čím väčšia rýchlosť, tým väčšia energia, ktorá sa musí pretaviť do práce trecej sily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2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2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sk-SK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200" dirty="0"/>
                  <a:t>na páse dĺžky </a:t>
                </a:r>
                <a:r>
                  <a:rPr lang="sk-SK" sz="2200" i="1" dirty="0"/>
                  <a:t>d</a:t>
                </a:r>
                <a:r>
                  <a:rPr lang="sk-SK" sz="2200" dirty="0"/>
                  <a:t> :</a:t>
                </a:r>
                <a:br>
                  <a:rPr lang="sk-SK" sz="2200" dirty="0"/>
                </a:br>
                <a:endParaRPr lang="sk-SK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2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sk-SK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2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22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200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sk-SK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2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sk-SK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sk-SK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sz="22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2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22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k-SK" sz="22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sk-SK" sz="22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sk-SK" sz="2200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40F55B6B-CD29-2262-5C6B-03655C7AF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325" y="1222118"/>
                <a:ext cx="6565831" cy="5388232"/>
              </a:xfrm>
              <a:blipFill>
                <a:blip r:embed="rId2"/>
                <a:stretch>
                  <a:fillRect l="-1207" t="-1018" r="-148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Order 0.5&quot; Stainless Ball 316 Grade 100 Online, Diameter: 1/2&quot;">
            <a:extLst>
              <a:ext uri="{FF2B5EF4-FFF2-40B4-BE49-F238E27FC236}">
                <a16:creationId xmlns:a16="http://schemas.microsoft.com/office/drawing/2014/main" xmlns="" id="{F3B946D2-A02F-058B-8389-F116BD986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Stainless Steel Smooth Round Metal Ball Center Drilled Small - Etsy Canada">
            <a:extLst>
              <a:ext uri="{FF2B5EF4-FFF2-40B4-BE49-F238E27FC236}">
                <a16:creationId xmlns:a16="http://schemas.microsoft.com/office/drawing/2014/main" xmlns="" id="{1CBB0249-A0E5-90DF-C50E-8BE56D62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51" y="1673826"/>
            <a:ext cx="429768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ezanie">
  <a:themeElements>
    <a:clrScheme name="Orez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rez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ez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9017</TotalTime>
  <Words>525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Franklin Gothic Book</vt:lpstr>
      <vt:lpstr>Times New Roman</vt:lpstr>
      <vt:lpstr>Wingdings</vt:lpstr>
      <vt:lpstr>Orezanie</vt:lpstr>
      <vt:lpstr>17. Spomaľovací pás</vt:lpstr>
      <vt:lpstr>Zadanie</vt:lpstr>
      <vt:lpstr>Rozbor zadania</vt:lpstr>
      <vt:lpstr>Valivé trenie</vt:lpstr>
      <vt:lpstr>Koncept valivého trenia na mäkkom povrchu</vt:lpstr>
      <vt:lpstr>Pohybové rovnice</vt:lpstr>
      <vt:lpstr>Valivé trenie v piesku</vt:lpstr>
      <vt:lpstr>Valivé trenie v piesku</vt:lpstr>
      <vt:lpstr>Parametre na skúmanie</vt:lpstr>
      <vt:lpstr>Parametre na skúmanie </vt:lpstr>
      <vt:lpstr>Návrh aparatúry </vt:lpstr>
      <vt:lpstr>Resources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Spomaľovací pás 17. ARRESTER BED</dc:title>
  <dc:creator>Katarína Pavlikovská</dc:creator>
  <cp:lastModifiedBy>Microsoft account</cp:lastModifiedBy>
  <cp:revision>8</cp:revision>
  <dcterms:created xsi:type="dcterms:W3CDTF">2022-10-01T17:22:08Z</dcterms:created>
  <dcterms:modified xsi:type="dcterms:W3CDTF">2022-10-14T08:44:44Z</dcterms:modified>
</cp:coreProperties>
</file>